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Roboto Mono" panose="020B0600000101010101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5" roundtripDataSignature="AMtx7mhZcGYbOgsgcmY3G0X77UFNw3Kg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81e8a61a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7a81e8a61a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a81e8a61a_3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7a81e8a61a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a81e8a61a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a81e8a61a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81e8a61a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7a81e8a61a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81e8a61a_5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a81e8a61a_5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c68cf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5c68cf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c68cf3d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75c68cf3d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5c68cf3d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75c68cf3d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5c68cf3d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5c68cf3d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5c68cf3d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75c68cf3d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5c68cf3dd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75c68cf3d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5c68cf3d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5c68cf3d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5c68cf3d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75c68cf3d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5c68cf3d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75c68cf3d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5c68cf3d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5c68cf3d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5c68cf3d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75c68cf3d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a81e8a61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7a81e8a61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a81e8a61a_1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7a81e8a61a_1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a81e8a61a_1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7a81e8a61a_1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a81e8a61a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7a81e8a61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a81e8a61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7a81e8a61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a81e8a61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7a81e8a61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a81e8a61a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7a81e8a61a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a81e8a61a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a81e8a61a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 번째 bilinear는 빼도 됩니다.</a:t>
            </a: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a81e8a61a_9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7a81e8a61a_9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81e8a61a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a81e8a61a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81e8a61a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a81e8a61a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81e8a61a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a81e8a61a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81e8a61a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7a81e8a61a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파노라마 그림">
  <p:cSld name="캡션 있는 파노라마 그림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캡션">
  <p:cSld name="제목 및 캡션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6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캡션 있는 인용문">
  <p:cSld name="캡션 있는 인용문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7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ko-KR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27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ko-KR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명함">
  <p:cSld name="명함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열">
  <p:cSld name="3열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열 3개">
  <p:cSld name="그림 열 3개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30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텍스트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>
            <a:spLocks noGrp="1"/>
          </p:cNvSpPr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 descr="C0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UlaBac/lec8-medical-image-segmentation-ii-region-growingmerg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slideshare.net/UlaBac/lec8-medical-image-segmentation-ii-region-growingmerg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slideshare.net/UlaBac/lec8-medical-image-segmentation-ii-region-growingmerg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rkpgmr.tistory.com/117" TargetMode="External"/><Relationship Id="rId5" Type="http://schemas.openxmlformats.org/officeDocument/2006/relationships/hyperlink" Target="https://en.wikipedia.org/wiki/Bilinear_interpolation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rkpgmr.tistory.com/117" TargetMode="Externa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810512" y="1884218"/>
            <a:ext cx="6375126" cy="10783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</a:rPr>
              <a:t>DSP실험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</a:rPr>
              <a:t> 프로젝트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7093526" y="3895438"/>
            <a:ext cx="4336473" cy="82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ko-KR"/>
              <a:t>조장 : 이효건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ko-KR"/>
              <a:t>조원 : 안유민 유지나 이종혁 정수현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81e8a61a_3_121"/>
          <p:cNvSpPr txBox="1"/>
          <p:nvPr/>
        </p:nvSpPr>
        <p:spPr>
          <a:xfrm>
            <a:off x="7227863" y="62655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Rate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7a81e8a61a_3_121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89" name="Google Shape;289;g7a81e8a61a_3_121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cxnSp>
        <p:nvCxnSpPr>
          <p:cNvPr id="290" name="Google Shape;290;g7a81e8a61a_3_121"/>
          <p:cNvCxnSpPr/>
          <p:nvPr/>
        </p:nvCxnSpPr>
        <p:spPr>
          <a:xfrm>
            <a:off x="7227875" y="1618675"/>
            <a:ext cx="3587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7a81e8a61a_3_121"/>
          <p:cNvSpPr/>
          <p:nvPr/>
        </p:nvSpPr>
        <p:spPr>
          <a:xfrm>
            <a:off x="7558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7a81e8a61a_3_121"/>
          <p:cNvSpPr/>
          <p:nvPr/>
        </p:nvSpPr>
        <p:spPr>
          <a:xfrm>
            <a:off x="89920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a81e8a61a_3_121"/>
          <p:cNvSpPr/>
          <p:nvPr/>
        </p:nvSpPr>
        <p:spPr>
          <a:xfrm>
            <a:off x="10432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g7a81e8a61a_3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125" y="1792587"/>
            <a:ext cx="567799" cy="3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7a81e8a61a_3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130" y="1729500"/>
            <a:ext cx="1629795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7a81e8a61a_3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0347" y="1847787"/>
            <a:ext cx="362761" cy="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7a81e8a61a_3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4400" y="693455"/>
            <a:ext cx="315458" cy="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7a81e8a61a_3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700" y="2694749"/>
            <a:ext cx="4741424" cy="54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7a81e8a61a_3_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1011" y="3519235"/>
            <a:ext cx="3618803" cy="100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7a81e8a61a_3_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2775" y="4977738"/>
            <a:ext cx="3199934" cy="12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7a81e8a61a_3_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574" y="1542141"/>
            <a:ext cx="6310225" cy="45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81e8a61a_3_169"/>
          <p:cNvSpPr txBox="1"/>
          <p:nvPr/>
        </p:nvSpPr>
        <p:spPr>
          <a:xfrm>
            <a:off x="7227863" y="62655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Rate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g7a81e8a61a_3_169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8" name="Google Shape;308;g7a81e8a61a_3_169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cxnSp>
        <p:nvCxnSpPr>
          <p:cNvPr id="309" name="Google Shape;309;g7a81e8a61a_3_169"/>
          <p:cNvCxnSpPr/>
          <p:nvPr/>
        </p:nvCxnSpPr>
        <p:spPr>
          <a:xfrm>
            <a:off x="7227875" y="1618675"/>
            <a:ext cx="3587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g7a81e8a61a_3_169"/>
          <p:cNvSpPr/>
          <p:nvPr/>
        </p:nvSpPr>
        <p:spPr>
          <a:xfrm>
            <a:off x="7558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a81e8a61a_3_169"/>
          <p:cNvSpPr/>
          <p:nvPr/>
        </p:nvSpPr>
        <p:spPr>
          <a:xfrm>
            <a:off x="89920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7a81e8a61a_3_169"/>
          <p:cNvSpPr/>
          <p:nvPr/>
        </p:nvSpPr>
        <p:spPr>
          <a:xfrm>
            <a:off x="10432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g7a81e8a61a_3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125" y="1792587"/>
            <a:ext cx="567799" cy="3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7a81e8a61a_3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130" y="1729500"/>
            <a:ext cx="1629795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7a81e8a61a_3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0347" y="1847787"/>
            <a:ext cx="362761" cy="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7a81e8a61a_3_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4400" y="693455"/>
            <a:ext cx="315458" cy="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7a81e8a61a_3_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700" y="2694749"/>
            <a:ext cx="4741424" cy="54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7a81e8a61a_3_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1011" y="3519235"/>
            <a:ext cx="3618803" cy="100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7a81e8a61a_3_1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2775" y="4977738"/>
            <a:ext cx="3199934" cy="12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a81e8a61a_3_1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574" y="1542141"/>
            <a:ext cx="6310225" cy="45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7a81e8a61a_3_169"/>
          <p:cNvSpPr/>
          <p:nvPr/>
        </p:nvSpPr>
        <p:spPr>
          <a:xfrm>
            <a:off x="1362475" y="2926875"/>
            <a:ext cx="1683300" cy="409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81e8a61a_3_142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27" name="Google Shape;327;g7a81e8a61a_3_142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28" name="Google Shape;328;g7a81e8a61a_3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4" y="1542141"/>
            <a:ext cx="6310225" cy="45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7a81e8a61a_3_142"/>
          <p:cNvSpPr/>
          <p:nvPr/>
        </p:nvSpPr>
        <p:spPr>
          <a:xfrm>
            <a:off x="1375700" y="4089700"/>
            <a:ext cx="4948500" cy="11826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g7a81e8a61a_3_142"/>
          <p:cNvGrpSpPr/>
          <p:nvPr/>
        </p:nvGrpSpPr>
        <p:grpSpPr>
          <a:xfrm>
            <a:off x="6856309" y="2025100"/>
            <a:ext cx="5075937" cy="3524011"/>
            <a:chOff x="6836484" y="1032675"/>
            <a:chExt cx="5075937" cy="3524011"/>
          </a:xfrm>
        </p:grpSpPr>
        <p:grpSp>
          <p:nvGrpSpPr>
            <p:cNvPr id="331" name="Google Shape;331;g7a81e8a61a_3_142"/>
            <p:cNvGrpSpPr/>
            <p:nvPr/>
          </p:nvGrpSpPr>
          <p:grpSpPr>
            <a:xfrm>
              <a:off x="6836484" y="1032675"/>
              <a:ext cx="5054845" cy="1995951"/>
              <a:chOff x="3429825" y="1255775"/>
              <a:chExt cx="9324563" cy="3681888"/>
            </a:xfrm>
          </p:grpSpPr>
          <p:pic>
            <p:nvPicPr>
              <p:cNvPr id="332" name="Google Shape;332;g7a81e8a61a_3_1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534591" y="1255775"/>
                <a:ext cx="4305300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g7a81e8a61a_3_1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15750" y="1255775"/>
                <a:ext cx="4295775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g7a81e8a61a_3_1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29825" y="3270788"/>
                <a:ext cx="45148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g7a81e8a61a_3_14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315738" y="3270788"/>
                <a:ext cx="44386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6" name="Google Shape;336;g7a81e8a61a_3_1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20562" y="3703104"/>
              <a:ext cx="4886065" cy="8535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7" name="Google Shape;337;g7a81e8a61a_3_142"/>
            <p:cNvCxnSpPr/>
            <p:nvPr/>
          </p:nvCxnSpPr>
          <p:spPr>
            <a:xfrm>
              <a:off x="6897021" y="3384630"/>
              <a:ext cx="5015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a81e8a61a_5_78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3" name="Google Shape;343;g7a81e8a61a_5_78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44" name="Google Shape;344;g7a81e8a61a_5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350" y="2366087"/>
            <a:ext cx="2400300" cy="240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g7a81e8a61a_5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150" y="2347025"/>
            <a:ext cx="2438400" cy="2438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a81e8a61a_5_95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1" name="Google Shape;351;g7a81e8a61a_5_95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52" name="Google Shape;352;g7a81e8a61a_5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350" y="2366087"/>
            <a:ext cx="2400300" cy="240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3" name="Google Shape;353;g7a81e8a61a_5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150" y="2347025"/>
            <a:ext cx="2438400" cy="2438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4" name="Google Shape;354;g7a81e8a61a_5_95"/>
          <p:cNvSpPr txBox="1"/>
          <p:nvPr/>
        </p:nvSpPr>
        <p:spPr>
          <a:xfrm>
            <a:off x="2364738" y="4785425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노이즈 원본 이미지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g7a81e8a61a_5_95"/>
          <p:cNvSpPr txBox="1"/>
          <p:nvPr/>
        </p:nvSpPr>
        <p:spPr>
          <a:xfrm>
            <a:off x="6190588" y="4785425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크기가 변경된 이미지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FFT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6"/>
          <p:cNvSpPr txBox="1"/>
          <p:nvPr/>
        </p:nvSpPr>
        <p:spPr>
          <a:xfrm>
            <a:off x="11052479" y="6488668"/>
            <a:ext cx="1139521" cy="369332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62" name="Google Shape;3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75" y="219250"/>
            <a:ext cx="5946848" cy="9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75" y="1456592"/>
            <a:ext cx="10467094" cy="503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5c68cf3dd_0_168"/>
          <p:cNvSpPr txBox="1">
            <a:spLocks noGrp="1"/>
          </p:cNvSpPr>
          <p:nvPr>
            <p:ph type="title"/>
          </p:nvPr>
        </p:nvSpPr>
        <p:spPr>
          <a:xfrm>
            <a:off x="220055" y="219250"/>
            <a:ext cx="79065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Gaussian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Star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Low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Pass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9" name="Google Shape;369;g75c68cf3dd_0_168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70" name="Google Shape;370;g75c68cf3d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888" y="1304050"/>
            <a:ext cx="6920236" cy="54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5c68cf3dd_0_174"/>
          <p:cNvSpPr txBox="1">
            <a:spLocks noGrp="1"/>
          </p:cNvSpPr>
          <p:nvPr>
            <p:ph type="title"/>
          </p:nvPr>
        </p:nvSpPr>
        <p:spPr>
          <a:xfrm>
            <a:off x="220049" y="219250"/>
            <a:ext cx="8868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주파수 영역 분석 -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6" name="Google Shape;376;g75c68cf3dd_0_174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77" name="Google Shape;377;g75c68cf3dd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75" y="1568325"/>
            <a:ext cx="607695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5c68cf3dd_0_174"/>
          <p:cNvSpPr txBox="1"/>
          <p:nvPr/>
        </p:nvSpPr>
        <p:spPr>
          <a:xfrm>
            <a:off x="1743988" y="633310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UCF Image Segmentation : Lecture 8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g75c68cf3dd_0_174"/>
          <p:cNvSpPr txBox="1"/>
          <p:nvPr/>
        </p:nvSpPr>
        <p:spPr>
          <a:xfrm>
            <a:off x="6708717" y="3067238"/>
            <a:ext cx="5457300" cy="169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 every peak points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while active points exist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if valid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blue zone (1)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all inactive neighbors as active (-1)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inactive (0)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c68cf3dd_0_182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85" name="Google Shape;385;g75c68cf3dd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75" y="1568325"/>
            <a:ext cx="607695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75c68cf3dd_0_182"/>
          <p:cNvSpPr txBox="1"/>
          <p:nvPr/>
        </p:nvSpPr>
        <p:spPr>
          <a:xfrm>
            <a:off x="1743988" y="633310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UCF Image Segmentation : Lecture 8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75c68cf3dd_0_182"/>
          <p:cNvSpPr txBox="1"/>
          <p:nvPr/>
        </p:nvSpPr>
        <p:spPr>
          <a:xfrm>
            <a:off x="6708717" y="3067238"/>
            <a:ext cx="5457300" cy="169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 every peak points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while active points exist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if valid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blue zone (1)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all inactive neighbors as active (-1)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inactive (0)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8" name="Google Shape;388;g75c68cf3dd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555" y="26970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75c68cf3dd_0_182"/>
          <p:cNvSpPr txBox="1">
            <a:spLocks noGrp="1"/>
          </p:cNvSpPr>
          <p:nvPr>
            <p:ph type="title"/>
          </p:nvPr>
        </p:nvSpPr>
        <p:spPr>
          <a:xfrm>
            <a:off x="220049" y="219250"/>
            <a:ext cx="8868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주파수 영역 분석 -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5c68cf3dd_0_191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395" name="Google Shape;395;g75c68cf3d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75" y="1568325"/>
            <a:ext cx="607695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75c68cf3dd_0_191"/>
          <p:cNvSpPr txBox="1"/>
          <p:nvPr/>
        </p:nvSpPr>
        <p:spPr>
          <a:xfrm>
            <a:off x="1743988" y="633310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UCF Image Segmentation : Lecture 8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g75c68cf3dd_0_191"/>
          <p:cNvSpPr txBox="1"/>
          <p:nvPr/>
        </p:nvSpPr>
        <p:spPr>
          <a:xfrm>
            <a:off x="6708717" y="4215988"/>
            <a:ext cx="5457300" cy="169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 every peak points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while active points exist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if valid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blue zone (1)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all inactive neighbors as active (-1)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mark it as inactive (0)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8" name="Google Shape;398;g75c68cf3dd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555" y="26970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75c68cf3dd_0_191"/>
          <p:cNvSpPr txBox="1"/>
          <p:nvPr/>
        </p:nvSpPr>
        <p:spPr>
          <a:xfrm>
            <a:off x="7534605" y="1681900"/>
            <a:ext cx="3805500" cy="4440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peak points 찾기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g75c68cf3dd_0_191"/>
          <p:cNvSpPr txBox="1"/>
          <p:nvPr/>
        </p:nvSpPr>
        <p:spPr>
          <a:xfrm>
            <a:off x="7534605" y="2948950"/>
            <a:ext cx="3805500" cy="4440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freq peak 제거하기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1" name="Google Shape;401;g75c68cf3dd_0_191"/>
          <p:cNvCxnSpPr>
            <a:stCxn id="399" idx="2"/>
            <a:endCxn id="400" idx="0"/>
          </p:cNvCxnSpPr>
          <p:nvPr/>
        </p:nvCxnSpPr>
        <p:spPr>
          <a:xfrm>
            <a:off x="9437355" y="2125900"/>
            <a:ext cx="0" cy="823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g75c68cf3dd_0_191"/>
          <p:cNvCxnSpPr/>
          <p:nvPr/>
        </p:nvCxnSpPr>
        <p:spPr>
          <a:xfrm>
            <a:off x="9437355" y="3392950"/>
            <a:ext cx="0" cy="823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g75c68cf3dd_0_191"/>
          <p:cNvSpPr txBox="1">
            <a:spLocks noGrp="1"/>
          </p:cNvSpPr>
          <p:nvPr>
            <p:ph type="title"/>
          </p:nvPr>
        </p:nvSpPr>
        <p:spPr>
          <a:xfrm>
            <a:off x="220049" y="219250"/>
            <a:ext cx="8868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주파수 영역 분석 -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 목차</a:t>
            </a:r>
            <a:endParaRPr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2284730" y="1696720"/>
            <a:ext cx="3502660" cy="4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ko-KR" sz="3000"/>
              <a:t>필터링 목표</a:t>
            </a:r>
            <a:endParaRPr sz="300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ko-KR" sz="3000"/>
              <a:t>알고리즘</a:t>
            </a:r>
            <a:endParaRPr sz="300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ko-KR" sz="3000"/>
              <a:t>결과 분석</a:t>
            </a:r>
            <a:endParaRPr sz="300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ko-KR" sz="3000"/>
              <a:t>결론</a:t>
            </a:r>
            <a:endParaRPr sz="300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ko-KR" sz="3000"/>
              <a:t>Q&amp;A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5c68cf3dd_0_204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09" name="Google Shape;409;g75c68cf3dd_0_204"/>
          <p:cNvPicPr preferRelativeResize="0"/>
          <p:nvPr/>
        </p:nvPicPr>
        <p:blipFill rotWithShape="1">
          <a:blip r:embed="rId3">
            <a:alphaModFix/>
          </a:blip>
          <a:srcRect b="66456"/>
          <a:stretch/>
        </p:blipFill>
        <p:spPr>
          <a:xfrm>
            <a:off x="0" y="4041624"/>
            <a:ext cx="6136295" cy="28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75c68cf3dd_0_204"/>
          <p:cNvPicPr preferRelativeResize="0"/>
          <p:nvPr/>
        </p:nvPicPr>
        <p:blipFill rotWithShape="1">
          <a:blip r:embed="rId3">
            <a:alphaModFix/>
          </a:blip>
          <a:srcRect t="33541"/>
          <a:stretch/>
        </p:blipFill>
        <p:spPr>
          <a:xfrm>
            <a:off x="5937554" y="1218734"/>
            <a:ext cx="6136295" cy="55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75c68cf3dd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6171"/>
            <a:ext cx="5937550" cy="392545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5c68cf3dd_0_204"/>
          <p:cNvSpPr txBox="1">
            <a:spLocks noGrp="1"/>
          </p:cNvSpPr>
          <p:nvPr>
            <p:ph type="title"/>
          </p:nvPr>
        </p:nvSpPr>
        <p:spPr>
          <a:xfrm>
            <a:off x="6422100" y="116175"/>
            <a:ext cx="51672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5c68cf3dd_0_212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18" name="Google Shape;418;g75c68cf3dd_0_212"/>
          <p:cNvPicPr preferRelativeResize="0"/>
          <p:nvPr/>
        </p:nvPicPr>
        <p:blipFill rotWithShape="1">
          <a:blip r:embed="rId3">
            <a:alphaModFix/>
          </a:blip>
          <a:srcRect b="66456"/>
          <a:stretch/>
        </p:blipFill>
        <p:spPr>
          <a:xfrm>
            <a:off x="0" y="4041624"/>
            <a:ext cx="6136295" cy="28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75c68cf3dd_0_212"/>
          <p:cNvPicPr preferRelativeResize="0"/>
          <p:nvPr/>
        </p:nvPicPr>
        <p:blipFill rotWithShape="1">
          <a:blip r:embed="rId3">
            <a:alphaModFix/>
          </a:blip>
          <a:srcRect t="33541"/>
          <a:stretch/>
        </p:blipFill>
        <p:spPr>
          <a:xfrm>
            <a:off x="5937554" y="1218734"/>
            <a:ext cx="6136295" cy="55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75c68cf3dd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6171"/>
            <a:ext cx="5937550" cy="392545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75c68cf3dd_0_212"/>
          <p:cNvSpPr/>
          <p:nvPr/>
        </p:nvSpPr>
        <p:spPr>
          <a:xfrm>
            <a:off x="6566375" y="2356125"/>
            <a:ext cx="2619600" cy="238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75c68cf3dd_0_212"/>
          <p:cNvSpPr txBox="1">
            <a:spLocks noGrp="1"/>
          </p:cNvSpPr>
          <p:nvPr>
            <p:ph type="title"/>
          </p:nvPr>
        </p:nvSpPr>
        <p:spPr>
          <a:xfrm>
            <a:off x="6422100" y="116175"/>
            <a:ext cx="51672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c68cf3dd_0_221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28" name="Google Shape;428;g75c68cf3dd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0" y="1869850"/>
            <a:ext cx="3267887" cy="3118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9" name="Google Shape;429;g75c68cf3dd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552" y="1956165"/>
            <a:ext cx="2945701" cy="2945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0" name="Google Shape;430;g75c68cf3dd_0_221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4879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Region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Growing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주파수 영역 필터링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36" name="Google Shape;436;p8"/>
          <p:cNvSpPr txBox="1">
            <a:spLocks noGrp="1"/>
          </p:cNvSpPr>
          <p:nvPr>
            <p:ph type="body" idx="1"/>
          </p:nvPr>
        </p:nvSpPr>
        <p:spPr>
          <a:xfrm>
            <a:off x="820400" y="1485750"/>
            <a:ext cx="5174400" cy="4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 sz="3000" dirty="0" err="1">
                <a:solidFill>
                  <a:srgbClr val="F2F2F2"/>
                </a:solidFill>
              </a:rPr>
              <a:t>Kernel</a:t>
            </a:r>
            <a:r>
              <a:rPr lang="ko-KR" sz="3000" dirty="0">
                <a:solidFill>
                  <a:srgbClr val="F2F2F2"/>
                </a:solidFill>
              </a:rPr>
              <a:t> </a:t>
            </a:r>
            <a:r>
              <a:rPr lang="ko-KR" sz="3000" dirty="0" err="1">
                <a:solidFill>
                  <a:srgbClr val="F2F2F2"/>
                </a:solidFill>
              </a:rPr>
              <a:t>Function</a:t>
            </a: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-KR" sz="3000" dirty="0"/>
              <a:t>2. </a:t>
            </a:r>
            <a:r>
              <a:rPr lang="ko-KR" sz="3000" dirty="0"/>
              <a:t>구형 </a:t>
            </a:r>
            <a:r>
              <a:rPr lang="ko-KR" sz="3000" dirty="0" err="1"/>
              <a:t>Low</a:t>
            </a:r>
            <a:r>
              <a:rPr lang="ko-KR" sz="3000" dirty="0"/>
              <a:t> </a:t>
            </a:r>
            <a:r>
              <a:rPr lang="ko-KR" sz="3000" dirty="0" err="1"/>
              <a:t>Pass</a:t>
            </a:r>
            <a:r>
              <a:rPr lang="ko-KR" sz="3000" dirty="0"/>
              <a:t> </a:t>
            </a:r>
            <a:r>
              <a:rPr lang="ko-KR" sz="3000" dirty="0" err="1"/>
              <a:t>Filter</a:t>
            </a:r>
            <a:endParaRPr sz="3000" dirty="0"/>
          </a:p>
        </p:txBody>
      </p:sp>
      <p:sp>
        <p:nvSpPr>
          <p:cNvPr id="437" name="Google Shape;437;p8"/>
          <p:cNvSpPr txBox="1"/>
          <p:nvPr/>
        </p:nvSpPr>
        <p:spPr>
          <a:xfrm>
            <a:off x="11052479" y="6488668"/>
            <a:ext cx="1139521" cy="369332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38" name="Google Shape;4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425" y="4013287"/>
            <a:ext cx="2111750" cy="21117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9" name="Google Shape;4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423" y="1485750"/>
            <a:ext cx="2111750" cy="21117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5425" y="1485750"/>
            <a:ext cx="2111750" cy="21117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1" name="Google Shape;44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425" y="4013275"/>
            <a:ext cx="2111750" cy="21117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c68cf3dd_0_228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4177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Kernel</a:t>
            </a:r>
            <a:r>
              <a:rPr lang="ko-KR" dirty="0"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Function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47" name="Google Shape;447;g75c68cf3dd_0_228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grpSp>
        <p:nvGrpSpPr>
          <p:cNvPr id="448" name="Google Shape;448;g75c68cf3dd_0_228"/>
          <p:cNvGrpSpPr/>
          <p:nvPr/>
        </p:nvGrpSpPr>
        <p:grpSpPr>
          <a:xfrm>
            <a:off x="2552480" y="2836235"/>
            <a:ext cx="4296405" cy="3458565"/>
            <a:chOff x="6227624" y="1984999"/>
            <a:chExt cx="5087513" cy="4095400"/>
          </a:xfrm>
        </p:grpSpPr>
        <p:pic>
          <p:nvPicPr>
            <p:cNvPr id="449" name="Google Shape;449;g75c68cf3dd_0_2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7624" y="1984999"/>
              <a:ext cx="3545361" cy="957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g75c68cf3dd_0_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7624" y="3130517"/>
              <a:ext cx="3545361" cy="957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g75c68cf3dd_0_2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7624" y="4276036"/>
              <a:ext cx="5087513" cy="808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g75c68cf3dd_0_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27624" y="5272038"/>
              <a:ext cx="5087513" cy="808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3" name="Google Shape;453;g75c68cf3dd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3400" y="1669999"/>
            <a:ext cx="6696589" cy="8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75c68cf3dd_0_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8800" y="3463024"/>
            <a:ext cx="5081409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c68cf3dd_0_240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60" name="Google Shape;460;g75c68cf3dd_0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2836235"/>
            <a:ext cx="2994058" cy="80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75c68cf3dd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00" y="3803626"/>
            <a:ext cx="2994058" cy="80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75c68cf3dd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00" y="4771016"/>
            <a:ext cx="4296404" cy="68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75c68cf3dd_0_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800" y="5612140"/>
            <a:ext cx="4296404" cy="68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75c68cf3dd_0_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800" y="1272174"/>
            <a:ext cx="6696589" cy="8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75c68cf3dd_0_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7639" y="2341975"/>
            <a:ext cx="4795811" cy="414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75c68cf3dd_0_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4850" y="1944424"/>
            <a:ext cx="5081409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75c68cf3dd_0_240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4177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Kernel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Function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5c68cf3dd_0_252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73" name="Google Shape;473;g75c68cf3dd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2836235"/>
            <a:ext cx="2994058" cy="80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75c68cf3dd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00" y="3803626"/>
            <a:ext cx="2994058" cy="80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75c68cf3dd_0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00" y="4771016"/>
            <a:ext cx="4296404" cy="68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75c68cf3dd_0_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800" y="5612140"/>
            <a:ext cx="4296404" cy="68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75c68cf3dd_0_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639" y="2341975"/>
            <a:ext cx="4795811" cy="414669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75c68cf3dd_0_252"/>
          <p:cNvSpPr/>
          <p:nvPr/>
        </p:nvSpPr>
        <p:spPr>
          <a:xfrm>
            <a:off x="6074900" y="5804825"/>
            <a:ext cx="4426800" cy="297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75c68cf3dd_0_252"/>
          <p:cNvSpPr/>
          <p:nvPr/>
        </p:nvSpPr>
        <p:spPr>
          <a:xfrm>
            <a:off x="6860125" y="3426525"/>
            <a:ext cx="449700" cy="297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75c68cf3dd_0_252"/>
          <p:cNvSpPr/>
          <p:nvPr/>
        </p:nvSpPr>
        <p:spPr>
          <a:xfrm>
            <a:off x="6860125" y="4155250"/>
            <a:ext cx="449700" cy="297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g75c68cf3dd_0_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800" y="1272174"/>
            <a:ext cx="6696589" cy="8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75c68cf3dd_0_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4850" y="1944424"/>
            <a:ext cx="5081409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75c68cf3dd_0_252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4177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Kernel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Function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5c68cf3dd_0_267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489" name="Google Shape;489;g75c68cf3dd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875" y="2388675"/>
            <a:ext cx="2438400" cy="2438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0" name="Google Shape;490;g75c68cf3dd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725" y="2388675"/>
            <a:ext cx="2438400" cy="2438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1" name="Google Shape;491;g75c68cf3dd_0_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2" y="2388675"/>
            <a:ext cx="2438400" cy="2438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2" name="Google Shape;492;g75c68cf3dd_0_267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4177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Kernel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Function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7a81e8a61a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00" y="520497"/>
            <a:ext cx="6340498" cy="73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7a81e8a61a_6_1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구형 LPF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99" name="Google Shape;499;g7a81e8a61a_6_1"/>
          <p:cNvSpPr txBox="1">
            <a:spLocks noGrp="1"/>
          </p:cNvSpPr>
          <p:nvPr>
            <p:ph type="body" idx="1"/>
          </p:nvPr>
        </p:nvSpPr>
        <p:spPr>
          <a:xfrm>
            <a:off x="284600" y="2291375"/>
            <a:ext cx="5219100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ko-KR"/>
              <a:t>이미지의 중심(128, 128)에서 최대값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ko-KR"/>
              <a:t>중심-&gt;바깥 : mag감소 (LPF)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ko-KR"/>
              <a:t>성능 향상을 위해 2번 실행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</p:txBody>
      </p:sp>
      <p:sp>
        <p:nvSpPr>
          <p:cNvPr id="500" name="Google Shape;500;g7a81e8a61a_6_1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01" name="Google Shape;501;g7a81e8a61a_6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900" y="2527550"/>
            <a:ext cx="6340500" cy="258560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7a81e8a61a_6_1"/>
          <p:cNvSpPr/>
          <p:nvPr/>
        </p:nvSpPr>
        <p:spPr>
          <a:xfrm>
            <a:off x="5716000" y="3572775"/>
            <a:ext cx="6042300" cy="120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IFFT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</a:endParaRPr>
          </a:p>
        </p:txBody>
      </p:sp>
      <p:sp>
        <p:nvSpPr>
          <p:cNvPr id="508" name="Google Shape;508;p9"/>
          <p:cNvSpPr txBox="1"/>
          <p:nvPr/>
        </p:nvSpPr>
        <p:spPr>
          <a:xfrm>
            <a:off x="11052479" y="6488668"/>
            <a:ext cx="1139521" cy="369332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09" name="Google Shape;5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168" y="2604225"/>
            <a:ext cx="9267626" cy="16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1. 필터링 목표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57" name="Google Shape;157;p3" descr="사람, 실외, 아이, 소년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96102" y="2783032"/>
            <a:ext cx="2400298" cy="240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3" descr="실외, 하얀색, 거리, 창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600" y="2783032"/>
            <a:ext cx="2400300" cy="240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" name="Google Shape;159;p3"/>
          <p:cNvSpPr/>
          <p:nvPr/>
        </p:nvSpPr>
        <p:spPr>
          <a:xfrm>
            <a:off x="5858697" y="3735214"/>
            <a:ext cx="474600" cy="49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076000" cy="91380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Hybrid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Median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</a:endParaRPr>
          </a:p>
        </p:txBody>
      </p:sp>
      <p:sp>
        <p:nvSpPr>
          <p:cNvPr id="515" name="Google Shape;515;p10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Trial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50" y="2194549"/>
            <a:ext cx="6633675" cy="4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0"/>
          <p:cNvSpPr txBox="1"/>
          <p:nvPr/>
        </p:nvSpPr>
        <p:spPr>
          <a:xfrm>
            <a:off x="7978550" y="1382700"/>
            <a:ext cx="3603000" cy="49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</a:pPr>
            <a:r>
              <a:rPr lang="en-US" alt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마스크 내의 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u="sng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전체 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픽셀에 대한 </a:t>
            </a:r>
            <a:r>
              <a:rPr lang="ko-KR" sz="2500" u="sng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중간값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98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</a:pPr>
            <a:r>
              <a:rPr lang="en-US" alt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[1,3,4,5,7]에 위치한 픽셀에 대한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중간값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98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</a:pPr>
            <a:endParaRPr lang="en-US" altLang="ko-KR"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98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</a:pPr>
            <a:r>
              <a:rPr lang="en-US" alt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[0,2,4,6,8]에 위치한 픽셀에 대한  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중간값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98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</a:pPr>
            <a:r>
              <a:rPr lang="en-US" alt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구한 3개의 값들의 </a:t>
            </a:r>
            <a:r>
              <a:rPr lang="ko-KR" sz="2500" dirty="0" err="1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중간값을</a:t>
            </a:r>
            <a:r>
              <a:rPr lang="ko-KR" sz="2500" dirty="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[4]에 입력</a:t>
            </a: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a81e8a61a_10_13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076000" cy="9138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Hybrid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Median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</a:endParaRPr>
          </a:p>
        </p:txBody>
      </p:sp>
      <p:sp>
        <p:nvSpPr>
          <p:cNvPr id="523" name="Google Shape;523;g7a81e8a61a_10_13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Trial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4" name="Google Shape;524;g7a81e8a61a_10_13"/>
          <p:cNvSpPr txBox="1"/>
          <p:nvPr/>
        </p:nvSpPr>
        <p:spPr>
          <a:xfrm>
            <a:off x="5556350" y="1406475"/>
            <a:ext cx="4831500" cy="28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3종류의 알고리즘으로 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얻은 3개의 값들 중의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중간값을 고르는 함수 구현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g7a81e8a61a_1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5" y="1258600"/>
            <a:ext cx="3265151" cy="5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7a81e8a61a_10_13"/>
          <p:cNvSpPr/>
          <p:nvPr/>
        </p:nvSpPr>
        <p:spPr>
          <a:xfrm>
            <a:off x="971075" y="2010400"/>
            <a:ext cx="2268000" cy="126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7a81e8a61a_10_13"/>
          <p:cNvSpPr/>
          <p:nvPr/>
        </p:nvSpPr>
        <p:spPr>
          <a:xfrm>
            <a:off x="971075" y="3902650"/>
            <a:ext cx="2268000" cy="1261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7a81e8a61a_10_13"/>
          <p:cNvSpPr/>
          <p:nvPr/>
        </p:nvSpPr>
        <p:spPr>
          <a:xfrm>
            <a:off x="971075" y="5164150"/>
            <a:ext cx="2268000" cy="13911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7a81e8a61a_10_13"/>
          <p:cNvSpPr txBox="1"/>
          <p:nvPr/>
        </p:nvSpPr>
        <p:spPr>
          <a:xfrm>
            <a:off x="5556350" y="3501050"/>
            <a:ext cx="4831500" cy="28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기댓값)  </a:t>
            </a:r>
            <a:endParaRPr sz="250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salt &amp; pepper noise와 유사한  </a:t>
            </a:r>
            <a:endParaRPr sz="250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노이즈 제거 </a:t>
            </a:r>
            <a:endParaRPr sz="250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g7a81e8a61a_10_13"/>
          <p:cNvSpPr txBox="1"/>
          <p:nvPr/>
        </p:nvSpPr>
        <p:spPr>
          <a:xfrm>
            <a:off x="4434550" y="2112750"/>
            <a:ext cx="265500" cy="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a81e8a61a_13_4"/>
          <p:cNvSpPr txBox="1">
            <a:spLocks noGrp="1"/>
          </p:cNvSpPr>
          <p:nvPr>
            <p:ph type="title"/>
          </p:nvPr>
        </p:nvSpPr>
        <p:spPr>
          <a:xfrm>
            <a:off x="220050" y="219250"/>
            <a:ext cx="5076000" cy="9138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Hybrid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Median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sz="3800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r>
              <a:rPr lang="ko-KR" sz="38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</a:endParaRPr>
          </a:p>
        </p:txBody>
      </p:sp>
      <p:sp>
        <p:nvSpPr>
          <p:cNvPr id="536" name="Google Shape;536;g7a81e8a61a_13_4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Trial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7" name="Google Shape;537;g7a81e8a61a_13_4"/>
          <p:cNvSpPr txBox="1"/>
          <p:nvPr/>
        </p:nvSpPr>
        <p:spPr>
          <a:xfrm>
            <a:off x="4434550" y="2112750"/>
            <a:ext cx="265500" cy="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8" name="Google Shape;538;g7a81e8a61a_1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099" y="1859209"/>
            <a:ext cx="3663475" cy="366347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9" name="Google Shape;539;g7a81e8a61a_1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024" y="1859200"/>
            <a:ext cx="3663475" cy="366347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0" name="Google Shape;540;g7a81e8a61a_13_4"/>
          <p:cNvSpPr/>
          <p:nvPr/>
        </p:nvSpPr>
        <p:spPr>
          <a:xfrm>
            <a:off x="5446275" y="3191325"/>
            <a:ext cx="1045800" cy="913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7a81e8a61a_13_4"/>
          <p:cNvSpPr txBox="1"/>
          <p:nvPr/>
        </p:nvSpPr>
        <p:spPr>
          <a:xfrm>
            <a:off x="3085125" y="5771075"/>
            <a:ext cx="5768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Noise 뿐만 아니라 edge 또한 손상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a81e8a61a_2_2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Butter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worth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47" name="Google Shape;547;g7a81e8a61a_2_2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48" name="Google Shape;548;g7a81e8a61a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225" y="1527550"/>
            <a:ext cx="5650975" cy="460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a81e8a61a_2_9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Butter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worth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54" name="Google Shape;554;g7a81e8a61a_2_9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55" name="Google Shape;555;g7a81e8a61a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49" y="1237400"/>
            <a:ext cx="4765824" cy="5433051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g7a81e8a61a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400" y="1237400"/>
            <a:ext cx="6911826" cy="481480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a81e8a61a_2_20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Butter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worth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62" name="Google Shape;562;g7a81e8a61a_2_20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63" name="Google Shape;563;g7a81e8a61a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25" y="1798975"/>
            <a:ext cx="5076000" cy="4085910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</p:pic>
      <p:pic>
        <p:nvPicPr>
          <p:cNvPr id="564" name="Google Shape;564;g7a81e8a61a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900" y="219262"/>
            <a:ext cx="4241834" cy="6269425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a81e8a61a_2_41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Butter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worth</a:t>
            </a: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 </a:t>
            </a:r>
            <a:r>
              <a:rPr lang="ko-KR" dirty="0" err="1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filter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70" name="Google Shape;570;g7a81e8a61a_2_41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71" name="Google Shape;571;g7a81e8a61a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26" y="2016825"/>
            <a:ext cx="4875151" cy="3401851"/>
          </a:xfrm>
          <a:prstGeom prst="rect">
            <a:avLst/>
          </a:prstGeom>
          <a:noFill/>
          <a:ln>
            <a:noFill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</p:pic>
      <p:pic>
        <p:nvPicPr>
          <p:cNvPr id="572" name="Google Shape;572;g7a81e8a61a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951" y="2373025"/>
            <a:ext cx="2447925" cy="244792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1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이미지파일 생성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78" name="Google Shape;578;p11"/>
          <p:cNvSpPr txBox="1"/>
          <p:nvPr/>
        </p:nvSpPr>
        <p:spPr>
          <a:xfrm>
            <a:off x="11052479" y="6488668"/>
            <a:ext cx="1139521" cy="369332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579" name="Google Shape;5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725" y="1292892"/>
            <a:ext cx="8007801" cy="540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a81e8a61a_9_11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결과 분석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85" name="Google Shape;585;g7a81e8a61a_9_11"/>
          <p:cNvSpPr txBox="1">
            <a:spLocks noGrp="1"/>
          </p:cNvSpPr>
          <p:nvPr>
            <p:ph type="body" idx="1"/>
          </p:nvPr>
        </p:nvSpPr>
        <p:spPr>
          <a:xfrm>
            <a:off x="1323525" y="1801900"/>
            <a:ext cx="70491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1. 노이즈 이미지 vs 복원 이미지</a:t>
            </a:r>
            <a:endParaRPr sz="3000"/>
          </a:p>
        </p:txBody>
      </p:sp>
      <p:sp>
        <p:nvSpPr>
          <p:cNvPr id="586" name="Google Shape;586;g7a81e8a61a_9_11"/>
          <p:cNvSpPr/>
          <p:nvPr/>
        </p:nvSpPr>
        <p:spPr>
          <a:xfrm>
            <a:off x="5789407" y="3923234"/>
            <a:ext cx="613200" cy="589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7" name="Google Shape;587;g7a81e8a61a_9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098" y="2642600"/>
            <a:ext cx="3150750" cy="31507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588" name="Google Shape;588;g7a81e8a61a_9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150" y="2642625"/>
            <a:ext cx="3150750" cy="31507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589" name="Google Shape;589;g7a81e8a61a_9_11"/>
          <p:cNvSpPr txBox="1"/>
          <p:nvPr/>
        </p:nvSpPr>
        <p:spPr>
          <a:xfrm>
            <a:off x="250747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노이즈 이미지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0" name="Google Shape;590;g7a81e8a61a_9_11"/>
          <p:cNvSpPr txBox="1"/>
          <p:nvPr/>
        </p:nvSpPr>
        <p:spPr>
          <a:xfrm>
            <a:off x="725842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복원 이미지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2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결과 분석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6" name="Google Shape;596;p12"/>
          <p:cNvSpPr txBox="1">
            <a:spLocks noGrp="1"/>
          </p:cNvSpPr>
          <p:nvPr>
            <p:ph type="body" idx="1"/>
          </p:nvPr>
        </p:nvSpPr>
        <p:spPr>
          <a:xfrm>
            <a:off x="1323525" y="1801900"/>
            <a:ext cx="61656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2. 원본 스펙트럼 vs 복원 스펙트럼</a:t>
            </a:r>
            <a:endParaRPr sz="3000"/>
          </a:p>
        </p:txBody>
      </p:sp>
      <p:pic>
        <p:nvPicPr>
          <p:cNvPr id="597" name="Google Shape;5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00" y="2642634"/>
            <a:ext cx="3150750" cy="315075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8" name="Google Shape;5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150" y="2642613"/>
            <a:ext cx="3150750" cy="315075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9" name="Google Shape;599;p12"/>
          <p:cNvSpPr txBox="1"/>
          <p:nvPr/>
        </p:nvSpPr>
        <p:spPr>
          <a:xfrm>
            <a:off x="5722050" y="3840450"/>
            <a:ext cx="7479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12"/>
          <p:cNvSpPr txBox="1"/>
          <p:nvPr/>
        </p:nvSpPr>
        <p:spPr>
          <a:xfrm>
            <a:off x="250747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원본 스펙트럼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Google Shape;601;p12"/>
          <p:cNvSpPr txBox="1"/>
          <p:nvPr/>
        </p:nvSpPr>
        <p:spPr>
          <a:xfrm>
            <a:off x="725842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복원 스펙트럼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2. 알고리즘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161323" y="2488219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노이즈 이미지</a:t>
            </a:r>
            <a:endParaRPr sz="18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3879239" y="2477074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6598263" y="2488219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FFT</a:t>
            </a:r>
            <a:endParaRPr sz="18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161323" y="4435713"/>
            <a:ext cx="1714500" cy="105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이미지파일 생성</a:t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3879239" y="4435714"/>
            <a:ext cx="1714500" cy="105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</a:t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6598263" y="4435715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IFFT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9315638" y="4435715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구형 LPF</a:t>
            </a:r>
            <a:endParaRPr sz="18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9316179" y="2488219"/>
            <a:ext cx="1714500" cy="10550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GaSLF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3249454" y="2897060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687536" y="2897060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5968512" y="2897060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"/>
          <p:cNvSpPr/>
          <p:nvPr/>
        </p:nvSpPr>
        <p:spPr>
          <a:xfrm rot="5400000">
            <a:off x="10045940" y="3870809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4"/>
          <p:cNvSpPr/>
          <p:nvPr/>
        </p:nvSpPr>
        <p:spPr>
          <a:xfrm rot="10800000">
            <a:off x="8687535" y="4844556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4"/>
          <p:cNvSpPr/>
          <p:nvPr/>
        </p:nvSpPr>
        <p:spPr>
          <a:xfrm rot="10800000">
            <a:off x="5968511" y="4844557"/>
            <a:ext cx="254977" cy="2373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4"/>
          <p:cNvSpPr/>
          <p:nvPr/>
        </p:nvSpPr>
        <p:spPr>
          <a:xfrm rot="10800000">
            <a:off x="3249431" y="4849337"/>
            <a:ext cx="255000" cy="237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7a81e8a61a_9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48" y="2642613"/>
            <a:ext cx="3150750" cy="315075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7" name="Google Shape;607;g7a81e8a61a_9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098" y="2642613"/>
            <a:ext cx="3150750" cy="315075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8" name="Google Shape;608;g7a81e8a61a_9_19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결과 분석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09" name="Google Shape;609;g7a81e8a61a_9_19"/>
          <p:cNvSpPr txBox="1">
            <a:spLocks noGrp="1"/>
          </p:cNvSpPr>
          <p:nvPr>
            <p:ph type="body" idx="1"/>
          </p:nvPr>
        </p:nvSpPr>
        <p:spPr>
          <a:xfrm>
            <a:off x="1323525" y="1801900"/>
            <a:ext cx="61515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/>
              <a:t>3. 원본 이미지 </a:t>
            </a:r>
            <a:r>
              <a:rPr lang="ko-KR" sz="3000" dirty="0" err="1"/>
              <a:t>vs</a:t>
            </a:r>
            <a:r>
              <a:rPr lang="ko-KR" sz="3000" dirty="0"/>
              <a:t> 복원 이미지</a:t>
            </a:r>
            <a:endParaRPr sz="3000" dirty="0"/>
          </a:p>
        </p:txBody>
      </p:sp>
      <p:sp>
        <p:nvSpPr>
          <p:cNvPr id="610" name="Google Shape;610;g7a81e8a61a_9_19"/>
          <p:cNvSpPr txBox="1"/>
          <p:nvPr/>
        </p:nvSpPr>
        <p:spPr>
          <a:xfrm>
            <a:off x="5722050" y="3840438"/>
            <a:ext cx="7479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g7a81e8a61a_9_19"/>
          <p:cNvSpPr txBox="1"/>
          <p:nvPr/>
        </p:nvSpPr>
        <p:spPr>
          <a:xfrm>
            <a:off x="250747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원본 이미지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2" name="Google Shape;612;g7a81e8a61a_9_19"/>
          <p:cNvSpPr txBox="1"/>
          <p:nvPr/>
        </p:nvSpPr>
        <p:spPr>
          <a:xfrm>
            <a:off x="7258425" y="6044575"/>
            <a:ext cx="2426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복원 이미지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4. 결론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18" name="Google Shape;618;p1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4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5. Q&amp;A</a:t>
            </a:r>
            <a:endParaRPr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</a:endParaRPr>
          </a:p>
        </p:txBody>
      </p:sp>
      <p:pic>
        <p:nvPicPr>
          <p:cNvPr id="624" name="Google Shape;62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036" y="1564200"/>
            <a:ext cx="4598575" cy="45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4"/>
          <p:cNvSpPr txBox="1"/>
          <p:nvPr/>
        </p:nvSpPr>
        <p:spPr>
          <a:xfrm>
            <a:off x="689525" y="2441300"/>
            <a:ext cx="4174500" cy="30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무엇이든 물어보세요~~~~~</a:t>
            </a:r>
            <a:endParaRPr sz="3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5"/>
          <p:cNvGrpSpPr/>
          <p:nvPr/>
        </p:nvGrpSpPr>
        <p:grpSpPr>
          <a:xfrm>
            <a:off x="7114950" y="2139625"/>
            <a:ext cx="4727100" cy="3327963"/>
            <a:chOff x="7114950" y="2139625"/>
            <a:chExt cx="4727100" cy="3327963"/>
          </a:xfrm>
        </p:grpSpPr>
        <p:sp>
          <p:nvSpPr>
            <p:cNvPr id="185" name="Google Shape;185;p5"/>
            <p:cNvSpPr/>
            <p:nvPr/>
          </p:nvSpPr>
          <p:spPr>
            <a:xfrm>
              <a:off x="7114950" y="2169088"/>
              <a:ext cx="4727100" cy="3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6" name="Google Shape;18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1950" y="2139625"/>
              <a:ext cx="4514425" cy="3211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5859" cy="932530"/>
          </a:xfrm>
          <a:prstGeom prst="rect">
            <a:avLst/>
          </a:prstGeom>
          <a:solidFill>
            <a:srgbClr val="F8F8F8">
              <a:alpha val="9803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11052479" y="6488668"/>
            <a:ext cx="1139521" cy="369332"/>
          </a:xfrm>
          <a:prstGeom prst="rect">
            <a:avLst/>
          </a:prstGeom>
          <a:noFill/>
          <a:ln w="9525" cap="flat" cmpd="sng">
            <a:solidFill>
              <a:srgbClr val="F8F8F8">
                <a:alpha val="3254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25" y="1680798"/>
            <a:ext cx="6374675" cy="42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1661613" y="5972675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Wikipedia : Bilinear Interpolation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7575738" y="546760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다크프로그래머 블로그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g7a81e8a61a_3_15"/>
          <p:cNvGrpSpPr/>
          <p:nvPr/>
        </p:nvGrpSpPr>
        <p:grpSpPr>
          <a:xfrm>
            <a:off x="568950" y="2139625"/>
            <a:ext cx="4727100" cy="3327963"/>
            <a:chOff x="7114950" y="2139625"/>
            <a:chExt cx="4727100" cy="3327963"/>
          </a:xfrm>
        </p:grpSpPr>
        <p:sp>
          <p:nvSpPr>
            <p:cNvPr id="197" name="Google Shape;197;g7a81e8a61a_3_15"/>
            <p:cNvSpPr/>
            <p:nvPr/>
          </p:nvSpPr>
          <p:spPr>
            <a:xfrm>
              <a:off x="7114950" y="2169088"/>
              <a:ext cx="4727100" cy="3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g7a81e8a61a_3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1950" y="2139625"/>
              <a:ext cx="4514425" cy="3211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g7a81e8a61a_3_15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0" name="Google Shape;200;g7a81e8a61a_3_15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sp>
        <p:nvSpPr>
          <p:cNvPr id="201" name="Google Shape;201;g7a81e8a61a_3_15"/>
          <p:cNvSpPr txBox="1"/>
          <p:nvPr/>
        </p:nvSpPr>
        <p:spPr>
          <a:xfrm>
            <a:off x="1029738" y="546760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다크프로그래머 블로그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2" name="Google Shape;202;g7a81e8a61a_3_15"/>
          <p:cNvGrpSpPr/>
          <p:nvPr/>
        </p:nvGrpSpPr>
        <p:grpSpPr>
          <a:xfrm>
            <a:off x="5599900" y="1032635"/>
            <a:ext cx="6285688" cy="2481960"/>
            <a:chOff x="3429825" y="1255775"/>
            <a:chExt cx="9324563" cy="3681888"/>
          </a:xfrm>
        </p:grpSpPr>
        <p:pic>
          <p:nvPicPr>
            <p:cNvPr id="203" name="Google Shape;203;g7a81e8a61a_3_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4591" y="1255775"/>
              <a:ext cx="4305300" cy="16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7a81e8a61a_3_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15750" y="1255775"/>
              <a:ext cx="4295775" cy="16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7a81e8a61a_3_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825" y="3270788"/>
              <a:ext cx="4514850" cy="166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7a81e8a61a_3_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15738" y="3270788"/>
              <a:ext cx="4438650" cy="1666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g7a81e8a61a_3_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4625" y="4353599"/>
            <a:ext cx="6076249" cy="106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7a81e8a61a_3_15"/>
          <p:cNvCxnSpPr/>
          <p:nvPr/>
        </p:nvCxnSpPr>
        <p:spPr>
          <a:xfrm>
            <a:off x="5675350" y="3957550"/>
            <a:ext cx="6237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81e8a61a_3_188"/>
          <p:cNvSpPr txBox="1"/>
          <p:nvPr/>
        </p:nvSpPr>
        <p:spPr>
          <a:xfrm>
            <a:off x="7227863" y="62655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Rate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g7a81e8a61a_3_188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5" name="Google Shape;215;g7a81e8a61a_3_188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grpSp>
        <p:nvGrpSpPr>
          <p:cNvPr id="216" name="Google Shape;216;g7a81e8a61a_3_188"/>
          <p:cNvGrpSpPr/>
          <p:nvPr/>
        </p:nvGrpSpPr>
        <p:grpSpPr>
          <a:xfrm>
            <a:off x="315434" y="2058150"/>
            <a:ext cx="5075937" cy="3524011"/>
            <a:chOff x="6836484" y="1032675"/>
            <a:chExt cx="5075937" cy="3524011"/>
          </a:xfrm>
        </p:grpSpPr>
        <p:grpSp>
          <p:nvGrpSpPr>
            <p:cNvPr id="217" name="Google Shape;217;g7a81e8a61a_3_188"/>
            <p:cNvGrpSpPr/>
            <p:nvPr/>
          </p:nvGrpSpPr>
          <p:grpSpPr>
            <a:xfrm>
              <a:off x="6836484" y="1032675"/>
              <a:ext cx="5054845" cy="1995951"/>
              <a:chOff x="3429825" y="1255775"/>
              <a:chExt cx="9324563" cy="3681888"/>
            </a:xfrm>
          </p:grpSpPr>
          <p:pic>
            <p:nvPicPr>
              <p:cNvPr id="218" name="Google Shape;218;g7a81e8a61a_3_1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34591" y="1255775"/>
                <a:ext cx="4305300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g7a81e8a61a_3_18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5750" y="1255775"/>
                <a:ext cx="4295775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g7a81e8a61a_3_1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9825" y="3270788"/>
                <a:ext cx="45148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g7a81e8a61a_3_1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15738" y="3270788"/>
                <a:ext cx="44386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2" name="Google Shape;222;g7a81e8a61a_3_1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0562" y="3703104"/>
              <a:ext cx="4886065" cy="8535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g7a81e8a61a_3_188"/>
            <p:cNvCxnSpPr/>
            <p:nvPr/>
          </p:nvCxnSpPr>
          <p:spPr>
            <a:xfrm>
              <a:off x="6897021" y="3384630"/>
              <a:ext cx="5015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4" name="Google Shape;224;g7a81e8a61a_3_188"/>
          <p:cNvCxnSpPr/>
          <p:nvPr/>
        </p:nvCxnSpPr>
        <p:spPr>
          <a:xfrm>
            <a:off x="7227875" y="1618675"/>
            <a:ext cx="3587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g7a81e8a61a_3_188"/>
          <p:cNvSpPr/>
          <p:nvPr/>
        </p:nvSpPr>
        <p:spPr>
          <a:xfrm>
            <a:off x="7558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7a81e8a61a_3_188"/>
          <p:cNvSpPr/>
          <p:nvPr/>
        </p:nvSpPr>
        <p:spPr>
          <a:xfrm>
            <a:off x="89920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7a81e8a61a_3_188"/>
          <p:cNvSpPr/>
          <p:nvPr/>
        </p:nvSpPr>
        <p:spPr>
          <a:xfrm>
            <a:off x="10432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g7a81e8a61a_3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4125" y="1792587"/>
            <a:ext cx="567799" cy="3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7a81e8a61a_3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7130" y="1729500"/>
            <a:ext cx="1629795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7a81e8a61a_3_1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40347" y="1847787"/>
            <a:ext cx="362761" cy="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a81e8a61a_3_1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4400" y="693455"/>
            <a:ext cx="315458" cy="3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a81e8a61a_3_67"/>
          <p:cNvSpPr txBox="1"/>
          <p:nvPr/>
        </p:nvSpPr>
        <p:spPr>
          <a:xfrm>
            <a:off x="7227863" y="62655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Rate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g7a81e8a61a_3_67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38" name="Google Shape;238;g7a81e8a61a_3_67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grpSp>
        <p:nvGrpSpPr>
          <p:cNvPr id="239" name="Google Shape;239;g7a81e8a61a_3_67"/>
          <p:cNvGrpSpPr/>
          <p:nvPr/>
        </p:nvGrpSpPr>
        <p:grpSpPr>
          <a:xfrm>
            <a:off x="315434" y="2058150"/>
            <a:ext cx="5075937" cy="3524011"/>
            <a:chOff x="6836484" y="1032675"/>
            <a:chExt cx="5075937" cy="3524011"/>
          </a:xfrm>
        </p:grpSpPr>
        <p:grpSp>
          <p:nvGrpSpPr>
            <p:cNvPr id="240" name="Google Shape;240;g7a81e8a61a_3_67"/>
            <p:cNvGrpSpPr/>
            <p:nvPr/>
          </p:nvGrpSpPr>
          <p:grpSpPr>
            <a:xfrm>
              <a:off x="6836484" y="1032675"/>
              <a:ext cx="5054845" cy="1995951"/>
              <a:chOff x="3429825" y="1255775"/>
              <a:chExt cx="9324563" cy="3681888"/>
            </a:xfrm>
          </p:grpSpPr>
          <p:pic>
            <p:nvPicPr>
              <p:cNvPr id="241" name="Google Shape;241;g7a81e8a61a_3_6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34591" y="1255775"/>
                <a:ext cx="4305300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g7a81e8a61a_3_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5750" y="1255775"/>
                <a:ext cx="4295775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g7a81e8a61a_3_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9825" y="3270788"/>
                <a:ext cx="45148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g7a81e8a61a_3_6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15738" y="3270788"/>
                <a:ext cx="44386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5" name="Google Shape;245;g7a81e8a61a_3_6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0562" y="3703104"/>
              <a:ext cx="4886065" cy="8535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6" name="Google Shape;246;g7a81e8a61a_3_67"/>
            <p:cNvCxnSpPr/>
            <p:nvPr/>
          </p:nvCxnSpPr>
          <p:spPr>
            <a:xfrm>
              <a:off x="6897021" y="3384630"/>
              <a:ext cx="5015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7" name="Google Shape;247;g7a81e8a61a_3_67"/>
          <p:cNvCxnSpPr/>
          <p:nvPr/>
        </p:nvCxnSpPr>
        <p:spPr>
          <a:xfrm>
            <a:off x="7227875" y="1618675"/>
            <a:ext cx="3587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g7a81e8a61a_3_67"/>
          <p:cNvSpPr/>
          <p:nvPr/>
        </p:nvSpPr>
        <p:spPr>
          <a:xfrm>
            <a:off x="7558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a81e8a61a_3_67"/>
          <p:cNvSpPr/>
          <p:nvPr/>
        </p:nvSpPr>
        <p:spPr>
          <a:xfrm>
            <a:off x="89920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7a81e8a61a_3_67"/>
          <p:cNvSpPr/>
          <p:nvPr/>
        </p:nvSpPr>
        <p:spPr>
          <a:xfrm>
            <a:off x="10432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g7a81e8a61a_3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4125" y="1792587"/>
            <a:ext cx="567799" cy="3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7a81e8a61a_3_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7130" y="1729500"/>
            <a:ext cx="1629795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7a81e8a61a_3_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40347" y="1847787"/>
            <a:ext cx="362761" cy="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7a81e8a61a_3_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4400" y="693455"/>
            <a:ext cx="315458" cy="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7a81e8a61a_3_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89700" y="2694749"/>
            <a:ext cx="4741424" cy="54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7a81e8a61a_3_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1011" y="3519235"/>
            <a:ext cx="3618803" cy="100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81e8a61a_3_213"/>
          <p:cNvSpPr txBox="1"/>
          <p:nvPr/>
        </p:nvSpPr>
        <p:spPr>
          <a:xfrm>
            <a:off x="7227863" y="626550"/>
            <a:ext cx="3805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Rate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g7a81e8a61a_3_213"/>
          <p:cNvSpPr txBox="1">
            <a:spLocks noGrp="1"/>
          </p:cNvSpPr>
          <p:nvPr>
            <p:ph type="title"/>
          </p:nvPr>
        </p:nvSpPr>
        <p:spPr>
          <a:xfrm>
            <a:off x="220041" y="219262"/>
            <a:ext cx="5076000" cy="932400"/>
          </a:xfrm>
          <a:prstGeom prst="rect">
            <a:avLst/>
          </a:prstGeom>
          <a:solidFill>
            <a:srgbClr val="F8F8F8">
              <a:alpha val="98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entury Gothic"/>
              <a:buNone/>
            </a:pPr>
            <a:r>
              <a:rPr lang="ko-KR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BILINEAR 함수</a:t>
            </a:r>
            <a:endParaRPr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3" name="Google Shape;263;g7a81e8a61a_3_213"/>
          <p:cNvSpPr txBox="1"/>
          <p:nvPr/>
        </p:nvSpPr>
        <p:spPr>
          <a:xfrm>
            <a:off x="11052479" y="6488668"/>
            <a:ext cx="1139400" cy="369300"/>
          </a:xfrm>
          <a:prstGeom prst="rect">
            <a:avLst/>
          </a:prstGeom>
          <a:noFill/>
          <a:ln w="9525" cap="flat" cmpd="sng">
            <a:solidFill>
              <a:srgbClr val="F8F8F8">
                <a:alpha val="3255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DDDDD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알고리즘</a:t>
            </a:r>
            <a:endParaRPr/>
          </a:p>
        </p:txBody>
      </p:sp>
      <p:grpSp>
        <p:nvGrpSpPr>
          <p:cNvPr id="264" name="Google Shape;264;g7a81e8a61a_3_213"/>
          <p:cNvGrpSpPr/>
          <p:nvPr/>
        </p:nvGrpSpPr>
        <p:grpSpPr>
          <a:xfrm>
            <a:off x="315434" y="2058150"/>
            <a:ext cx="5075937" cy="3524011"/>
            <a:chOff x="6836484" y="1032675"/>
            <a:chExt cx="5075937" cy="3524011"/>
          </a:xfrm>
        </p:grpSpPr>
        <p:grpSp>
          <p:nvGrpSpPr>
            <p:cNvPr id="265" name="Google Shape;265;g7a81e8a61a_3_213"/>
            <p:cNvGrpSpPr/>
            <p:nvPr/>
          </p:nvGrpSpPr>
          <p:grpSpPr>
            <a:xfrm>
              <a:off x="6836484" y="1032675"/>
              <a:ext cx="5054845" cy="1995951"/>
              <a:chOff x="3429825" y="1255775"/>
              <a:chExt cx="9324563" cy="3681888"/>
            </a:xfrm>
          </p:grpSpPr>
          <p:pic>
            <p:nvPicPr>
              <p:cNvPr id="266" name="Google Shape;266;g7a81e8a61a_3_2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34591" y="1255775"/>
                <a:ext cx="4305300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g7a81e8a61a_3_2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5750" y="1255775"/>
                <a:ext cx="4295775" cy="169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g7a81e8a61a_3_2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9825" y="3270788"/>
                <a:ext cx="45148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g7a81e8a61a_3_2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15738" y="3270788"/>
                <a:ext cx="4438650" cy="1666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g7a81e8a61a_3_2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0562" y="3703104"/>
              <a:ext cx="4886065" cy="8535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1" name="Google Shape;271;g7a81e8a61a_3_213"/>
            <p:cNvCxnSpPr/>
            <p:nvPr/>
          </p:nvCxnSpPr>
          <p:spPr>
            <a:xfrm>
              <a:off x="6897021" y="3384630"/>
              <a:ext cx="5015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2" name="Google Shape;272;g7a81e8a61a_3_213"/>
          <p:cNvCxnSpPr/>
          <p:nvPr/>
        </p:nvCxnSpPr>
        <p:spPr>
          <a:xfrm>
            <a:off x="7227875" y="1618675"/>
            <a:ext cx="3587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g7a81e8a61a_3_213"/>
          <p:cNvSpPr/>
          <p:nvPr/>
        </p:nvSpPr>
        <p:spPr>
          <a:xfrm>
            <a:off x="7558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a81e8a61a_3_213"/>
          <p:cNvSpPr/>
          <p:nvPr/>
        </p:nvSpPr>
        <p:spPr>
          <a:xfrm>
            <a:off x="89920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7a81e8a61a_3_213"/>
          <p:cNvSpPr/>
          <p:nvPr/>
        </p:nvSpPr>
        <p:spPr>
          <a:xfrm>
            <a:off x="10432325" y="1588975"/>
            <a:ext cx="59400" cy="59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g7a81e8a61a_3_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4125" y="1792587"/>
            <a:ext cx="567799" cy="3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7a81e8a61a_3_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7130" y="1729500"/>
            <a:ext cx="1629795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7a81e8a61a_3_2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40347" y="1847787"/>
            <a:ext cx="362761" cy="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7a81e8a61a_3_2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4400" y="693455"/>
            <a:ext cx="315458" cy="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7a81e8a61a_3_2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02775" y="4977738"/>
            <a:ext cx="3199934" cy="12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7a81e8a61a_3_2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9700" y="2694749"/>
            <a:ext cx="4741424" cy="54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7a81e8a61a_3_2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51011" y="3519235"/>
            <a:ext cx="3618803" cy="100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501</Words>
  <Application>Microsoft Office PowerPoint</Application>
  <PresentationFormat>와이드스크린</PresentationFormat>
  <Paragraphs>178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Century Gothic</vt:lpstr>
      <vt:lpstr>Arial</vt:lpstr>
      <vt:lpstr>Roboto Mono</vt:lpstr>
      <vt:lpstr>비행기 구름</vt:lpstr>
      <vt:lpstr>DSP실험 프로젝트</vt:lpstr>
      <vt:lpstr>0. 목차</vt:lpstr>
      <vt:lpstr>1. 필터링 목표</vt:lpstr>
      <vt:lpstr>2. 알고리즘</vt:lpstr>
      <vt:lpstr>BILINEAR 함수</vt:lpstr>
      <vt:lpstr>BILINEAR 함수</vt:lpstr>
      <vt:lpstr>BILINEAR 함수</vt:lpstr>
      <vt:lpstr>BILINEAR 함수</vt:lpstr>
      <vt:lpstr>BILINEAR 함수</vt:lpstr>
      <vt:lpstr>BILINEAR 함수</vt:lpstr>
      <vt:lpstr>BILINEAR 함수</vt:lpstr>
      <vt:lpstr>BILINEAR 함수</vt:lpstr>
      <vt:lpstr>BILINEAR 함수</vt:lpstr>
      <vt:lpstr>BILINEAR 함수</vt:lpstr>
      <vt:lpstr>FFT</vt:lpstr>
      <vt:lpstr>Gaussian Star Low Pass Filter</vt:lpstr>
      <vt:lpstr>주파수 영역 분석 - Region Growing</vt:lpstr>
      <vt:lpstr>주파수 영역 분석 - Region Growing</vt:lpstr>
      <vt:lpstr>주파수 영역 분석 - Region Growing</vt:lpstr>
      <vt:lpstr>Region Growing</vt:lpstr>
      <vt:lpstr>Region Growing</vt:lpstr>
      <vt:lpstr>Region Growing</vt:lpstr>
      <vt:lpstr>주파수 영역 필터링</vt:lpstr>
      <vt:lpstr>Kernel Function</vt:lpstr>
      <vt:lpstr>Kernel Function</vt:lpstr>
      <vt:lpstr>Kernel Function</vt:lpstr>
      <vt:lpstr>Kernel Function</vt:lpstr>
      <vt:lpstr>구형 LPF</vt:lpstr>
      <vt:lpstr>IFFT</vt:lpstr>
      <vt:lpstr>Hybrid Median Filter </vt:lpstr>
      <vt:lpstr>Hybrid Median Filter </vt:lpstr>
      <vt:lpstr>Hybrid Median Filter </vt:lpstr>
      <vt:lpstr>Butter worth filter</vt:lpstr>
      <vt:lpstr>Butter worth filter</vt:lpstr>
      <vt:lpstr>Butter worth filter</vt:lpstr>
      <vt:lpstr>Butter worth filter</vt:lpstr>
      <vt:lpstr>이미지파일 생성</vt:lpstr>
      <vt:lpstr>3. 결과 분석</vt:lpstr>
      <vt:lpstr>3. 결과 분석</vt:lpstr>
      <vt:lpstr>3. 결과 분석</vt:lpstr>
      <vt:lpstr>4. 결론</vt:lpstr>
      <vt:lpstr>5.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DSP실험 프로젝트</dc:title>
  <dc:creator>이 종혁</dc:creator>
  <cp:lastModifiedBy>이 종혁</cp:lastModifiedBy>
  <cp:revision>5</cp:revision>
  <dcterms:created xsi:type="dcterms:W3CDTF">2019-12-02T14:43:53Z</dcterms:created>
  <dcterms:modified xsi:type="dcterms:W3CDTF">2019-12-04T03:42:29Z</dcterms:modified>
</cp:coreProperties>
</file>